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1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2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Before Stimulation</c:v>
                </c:pt>
              </c:strCache>
            </c:strRef>
          </c:tx>
          <c:spPr>
            <a:solidFill>
              <a:srgbClr val="1B4F72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800" u="none">
                    <a:solidFill>
                      <a:srgbClr val="1A2533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Samotlor
(Injection)</c:v>
                  </c:pt>
                  <c:pt idx="1">
                    <c:v>Yuzhno-Yagunskoe
(Injection)</c:v>
                  </c:pt>
                  <c:pt idx="2">
                    <c:v>Kogalym
(Production)</c:v>
                  </c:pt>
                  <c:pt idx="3">
                    <c:v>Samotlor
Well 2018/31
(Oil t/d)</c:v>
                  </c:pt>
                  <c:pt idx="4">
                    <c:v>Prudhoe Bay
F42
(BOPD)</c:v>
                  </c:pt>
                  <c:pt idx="5">
                    <c:v>Marmul MM-595
(m³/d)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239</c:v>
                </c:pt>
                <c:pt idx="1">
                  <c:v>37</c:v>
                </c:pt>
                <c:pt idx="2">
                  <c:v>12</c:v>
                </c:pt>
                <c:pt idx="3">
                  <c:v>11</c:v>
                </c:pt>
                <c:pt idx="4">
                  <c:v>94</c:v>
                </c:pt>
                <c:pt idx="5">
                  <c:v>12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After Stimulation</c:v>
                </c:pt>
              </c:strCache>
            </c:strRef>
          </c:tx>
          <c:spPr>
            <a:solidFill>
              <a:srgbClr val="D4830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800" u="none">
                    <a:solidFill>
                      <a:srgbClr val="1A2533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Samotlor
(Injection)</c:v>
                  </c:pt>
                  <c:pt idx="1">
                    <c:v>Yuzhno-Yagunskoe
(Injection)</c:v>
                  </c:pt>
                  <c:pt idx="2">
                    <c:v>Kogalym
(Production)</c:v>
                  </c:pt>
                  <c:pt idx="3">
                    <c:v>Samotlor
Well 2018/31
(Oil t/d)</c:v>
                  </c:pt>
                  <c:pt idx="4">
                    <c:v>Prudhoe Bay
F42
(BOPD)</c:v>
                  </c:pt>
                  <c:pt idx="5">
                    <c:v>Marmul MM-595
(m³/d)</c:v>
                  </c:pt>
                </c:lvl>
              </c:multiLvlStrCache>
            </c:multiLvl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668</c:v>
                </c:pt>
                <c:pt idx="1">
                  <c:v>137</c:v>
                </c:pt>
                <c:pt idx="2">
                  <c:v>17</c:v>
                </c:pt>
                <c:pt idx="3">
                  <c:v>19</c:v>
                </c:pt>
                <c:pt idx="4">
                  <c:v>413</c:v>
                </c:pt>
                <c:pt idx="5">
                  <c:v>39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800" u="none">
                  <a:solidFill>
                    <a:srgbClr val="1A2533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1A2533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4748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2F5"/>
        </a:solidFill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1000">
              <a:solidFill>
                <a:srgbClr val="1A2533"/>
              </a:solidFill>
            </a:defRPr>
          </a:pPr>
          <a:endParaRPr lang="en-US"/>
        </a:p>
      </c:txPr>
    </c:legend>
    <c:plotVisOnly val="1"/>
    <c:dispBlanksAs val="span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Before Stimulation (Well 2018/31)</c:v>
                </c:pt>
              </c:strCache>
            </c:strRef>
          </c:tx>
          <c:spPr>
            <a:solidFill>
              <a:srgbClr val="1B4F72"/>
            </a:solidFill>
            <a:ln w="38100" cap="flat">
              <a:solidFill>
                <a:srgbClr val="1B4F72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1B4F72"/>
              </a:solidFill>
              <a:ln w="9525" cap="flat">
                <a:solidFill>
                  <a:srgbClr val="1B4F72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Sheet1!$A$2:$A$8</c:f>
              <c:multiLvlStrCache>
                <c:ptCount val="7"/>
                <c:lvl>
                  <c:pt idx="0">
                    <c:v>Jan</c:v>
                  </c:pt>
                  <c:pt idx="1">
                    <c:v>Feb</c:v>
                  </c:pt>
                  <c:pt idx="2">
                    <c:v>Mar</c:v>
                  </c:pt>
                  <c:pt idx="3">
                    <c:v>Apr</c:v>
                  </c:pt>
                  <c:pt idx="4">
                    <c:v>May</c:v>
                  </c:pt>
                  <c:pt idx="5">
                    <c:v>Jun</c:v>
                  </c:pt>
                  <c:pt idx="6">
                    <c:v>Jul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14</c:v>
                </c:pt>
                <c:pt idx="1">
                  <c:v>15</c:v>
                </c:pt>
                <c:pt idx="2">
                  <c:v>14</c:v>
                </c:pt>
                <c:pt idx="3">
                  <c:v>13</c:v>
                </c:pt>
                <c:pt idx="4">
                  <c:v>12</c:v>
                </c:pt>
                <c:pt idx="5">
                  <c:v>11</c:v>
                </c:pt>
                <c:pt idx="6">
                  <c:v>11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After Stimulation (Well 2018/31)</c:v>
                </c:pt>
              </c:strCache>
            </c:strRef>
          </c:tx>
          <c:spPr>
            <a:solidFill>
              <a:srgbClr val="D4830A"/>
            </a:solidFill>
            <a:ln w="38100" cap="flat">
              <a:solidFill>
                <a:srgbClr val="D4830A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D4830A"/>
              </a:solidFill>
              <a:ln w="9525" cap="flat">
                <a:solidFill>
                  <a:srgbClr val="D4830A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Sheet1!$A$2:$A$9</c:f>
              <c:multiLvlStrCache>
                <c:ptCount val="8"/>
                <c:lvl>
                  <c:pt idx="0">
                    <c:v>Aug</c:v>
                  </c:pt>
                  <c:pt idx="1">
                    <c:v>Sep</c:v>
                  </c:pt>
                  <c:pt idx="2">
                    <c:v>Oct</c:v>
                  </c:pt>
                  <c:pt idx="3">
                    <c:v>Nov</c:v>
                  </c:pt>
                  <c:pt idx="4">
                    <c:v>Dec</c:v>
                  </c:pt>
                  <c:pt idx="5">
                    <c:v>Jan</c:v>
                  </c:pt>
                  <c:pt idx="6">
                    <c:v>Feb</c:v>
                  </c:pt>
                  <c:pt idx="7">
                    <c:v>Mar</c:v>
                  </c:pt>
                </c:lvl>
              </c:multiLvlStrCache>
            </c:multiLvl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17</c:v>
                </c:pt>
                <c:pt idx="1">
                  <c:v>19</c:v>
                </c:pt>
                <c:pt idx="2">
                  <c:v>18</c:v>
                </c:pt>
                <c:pt idx="3">
                  <c:v>15</c:v>
                </c:pt>
                <c:pt idx="4">
                  <c:v>14</c:v>
                </c:pt>
                <c:pt idx="5">
                  <c:v>13</c:v>
                </c:pt>
                <c:pt idx="6">
                  <c:v>13</c:v>
                </c:pt>
                <c:pt idx="7">
                  <c:v>13</c:v>
                </c:pt>
              </c:numCache>
            </c:numRef>
          </c:val>
          <c:smooth val="1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1A2533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4748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2F5"/>
        </a:solidFill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900">      </a:defRPr>
          </a:pPr>
          <a:endParaRPr lang="en-US"/>
        </a:p>
      </c:txPr>
    </c:legend>
    <c:plotVisOnly val="1"/>
    <c:dispBlanksAs val="span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PI (tonnes/day/atm)</c:v>
                </c:pt>
              </c:strCache>
            </c:strRef>
          </c:tx>
          <c:spPr>
            <a:solidFill>
              <a:srgbClr val="1B4F72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1A2533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B4F72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2471A3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8FA3B1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D4830A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1981
(Reference)</c:v>
                  </c:pt>
                  <c:pt idx="1">
                    <c:v>1982</c:v>
                  </c:pt>
                  <c:pt idx="2">
                    <c:v>Before
Stimulation
(1987)</c:v>
                  </c:pt>
                  <c:pt idx="3">
                    <c:v>After
Stimulation
(1987)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</c:v>
                </c:pt>
                <c:pt idx="1">
                  <c:v>7.5</c:v>
                </c:pt>
                <c:pt idx="2">
                  <c:v>3.8</c:v>
                </c:pt>
                <c:pt idx="3">
                  <c:v>10.4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000" u="none">
                  <a:solidFill>
                    <a:srgbClr val="1A2533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1A2533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2F5"/>
        </a:solidFill>
        <a:ln>
          <a:noFill/>
        </a:ln>
        <a:effectLst/>
      </c:spPr>
    </c:plotArea>
    <c:plotVisOnly val="1"/>
    <c:dispBlanksAs val="span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Before Stimulation</c:v>
                </c:pt>
              </c:strCache>
            </c:strRef>
          </c:tx>
          <c:spPr>
            <a:solidFill>
              <a:srgbClr val="1B4F72"/>
            </a:solidFill>
            <a:ln w="38100" cap="flat">
              <a:solidFill>
                <a:srgbClr val="1B4F72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1B4F72"/>
              </a:solidFill>
              <a:ln w="9525" cap="flat">
                <a:solidFill>
                  <a:srgbClr val="1B4F72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Sheet1!$A$2:$A$3</c:f>
              <c:multiLvlStrCache>
                <c:ptCount val="2"/>
                <c:lvl>
                  <c:pt idx="0">
                    <c:v>26-Jul</c:v>
                  </c:pt>
                  <c:pt idx="1">
                    <c:v>28-Jul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94</c:v>
                </c:pt>
                <c:pt idx="1">
                  <c:v>94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After Stimulation</c:v>
                </c:pt>
              </c:strCache>
            </c:strRef>
          </c:tx>
          <c:spPr>
            <a:solidFill>
              <a:srgbClr val="D4830A"/>
            </a:solidFill>
            <a:ln w="38100" cap="flat">
              <a:solidFill>
                <a:srgbClr val="D4830A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D4830A"/>
              </a:solidFill>
              <a:ln w="9525" cap="flat">
                <a:solidFill>
                  <a:srgbClr val="D4830A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Sheet1!$A$2:$A$4</c:f>
              <c:multiLvlStrCache>
                <c:ptCount val="3"/>
                <c:lvl>
                  <c:pt idx="0">
                    <c:v>31-Jul</c:v>
                  </c:pt>
                  <c:pt idx="1">
                    <c:v>5-Aug</c:v>
                  </c:pt>
                  <c:pt idx="2">
                    <c:v>9-Aug</c:v>
                  </c:pt>
                </c:lvl>
              </c:multiLvlStrCache>
            </c:multiLvl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530</c:v>
                </c:pt>
                <c:pt idx="1">
                  <c:v>280</c:v>
                </c:pt>
                <c:pt idx="2">
                  <c:v>413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1A2533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2F5"/>
        </a:solidFill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900">      </a:defRPr>
          </a:pPr>
          <a:endParaRPr lang="en-US"/>
        </a:p>
      </c:txPr>
    </c:legend>
    <c:plotVisOnly val="1"/>
    <c:dispBlanksAs val="span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Before Stimulation</c:v>
                </c:pt>
              </c:strCache>
            </c:strRef>
          </c:tx>
          <c:spPr>
            <a:solidFill>
              <a:srgbClr val="1B4F72"/>
            </a:solidFill>
            <a:ln w="31750" cap="flat">
              <a:solidFill>
                <a:srgbClr val="1B4F72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1B4F72"/>
              </a:solidFill>
              <a:ln w="9525" cap="flat">
                <a:solidFill>
                  <a:srgbClr val="1B4F72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Sheet1!$A$2:$A$8</c:f>
              <c:multiLvlStrCache>
                <c:ptCount val="7"/>
                <c:lvl>
                  <c:pt idx="0">
                    <c:v>Jan</c:v>
                  </c:pt>
                  <c:pt idx="1">
                    <c:v>Feb</c:v>
                  </c:pt>
                  <c:pt idx="2">
                    <c:v>Mar</c:v>
                  </c:pt>
                  <c:pt idx="3">
                    <c:v>Apr</c:v>
                  </c:pt>
                  <c:pt idx="4">
                    <c:v>May</c:v>
                  </c:pt>
                  <c:pt idx="5">
                    <c:v>Jun</c:v>
                  </c:pt>
                  <c:pt idx="6">
                    <c:v>Jul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310</c:v>
                </c:pt>
                <c:pt idx="1">
                  <c:v>480</c:v>
                </c:pt>
                <c:pt idx="2">
                  <c:v>460</c:v>
                </c:pt>
                <c:pt idx="3">
                  <c:v>430</c:v>
                </c:pt>
                <c:pt idx="4">
                  <c:v>450</c:v>
                </c:pt>
                <c:pt idx="5">
                  <c:v>480</c:v>
                </c:pt>
                <c:pt idx="6">
                  <c:v>420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After Stimulation</c:v>
                </c:pt>
              </c:strCache>
            </c:strRef>
          </c:tx>
          <c:spPr>
            <a:solidFill>
              <a:srgbClr val="D4830A"/>
            </a:solidFill>
            <a:ln w="31750" cap="flat">
              <a:solidFill>
                <a:srgbClr val="D4830A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D4830A"/>
              </a:solidFill>
              <a:ln w="9525" cap="flat">
                <a:solidFill>
                  <a:srgbClr val="D4830A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Sheet1!$A$2:$A$11</c:f>
              <c:multiLvlStrCache>
                <c:ptCount val="10"/>
                <c:lvl>
                  <c:pt idx="0">
                    <c:v>Aug</c:v>
                  </c:pt>
                  <c:pt idx="1">
                    <c:v>Sep</c:v>
                  </c:pt>
                  <c:pt idx="2">
                    <c:v>Oct</c:v>
                  </c:pt>
                  <c:pt idx="3">
                    <c:v>Nov</c:v>
                  </c:pt>
                  <c:pt idx="4">
                    <c:v>Dec</c:v>
                  </c:pt>
                  <c:pt idx="5">
                    <c:v>Jan</c:v>
                  </c:pt>
                  <c:pt idx="6">
                    <c:v>Feb</c:v>
                  </c:pt>
                  <c:pt idx="7">
                    <c:v>Mar</c:v>
                  </c:pt>
                  <c:pt idx="8">
                    <c:v>Apr</c:v>
                  </c:pt>
                  <c:pt idx="9">
                    <c:v>May</c:v>
                  </c:pt>
                </c:lvl>
              </c:multiLvlStrCache>
            </c:multiLvl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430</c:v>
                </c:pt>
                <c:pt idx="1">
                  <c:v>500</c:v>
                </c:pt>
                <c:pt idx="2">
                  <c:v>660</c:v>
                </c:pt>
                <c:pt idx="3">
                  <c:v>710</c:v>
                </c:pt>
                <c:pt idx="4">
                  <c:v>600</c:v>
                </c:pt>
                <c:pt idx="5">
                  <c:v>620</c:v>
                </c:pt>
                <c:pt idx="6">
                  <c:v>560</c:v>
                </c:pt>
                <c:pt idx="7">
                  <c:v>590</c:v>
                </c:pt>
                <c:pt idx="8">
                  <c:v>600</c:v>
                </c:pt>
                <c:pt idx="9">
                  <c:v>640</c:v>
                </c:pt>
              </c:numCache>
            </c:numRef>
          </c:val>
          <c:smooth val="1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1A2533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2F5"/>
        </a:solidFill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900">      </a:defRPr>
          </a:pPr>
          <a:endParaRPr lang="en-US"/>
        </a:p>
      </c:txPr>
    </c:legend>
    <c:plotVisOnly val="1"/>
    <c:dispBlanksAs val="span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Before Stimulation</c:v>
                </c:pt>
              </c:strCache>
            </c:strRef>
          </c:tx>
          <c:spPr>
            <a:solidFill>
              <a:srgbClr val="1B4F72"/>
            </a:solidFill>
            <a:ln w="31750" cap="flat">
              <a:solidFill>
                <a:srgbClr val="1B4F72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1B4F72"/>
              </a:solidFill>
              <a:ln w="9525" cap="flat">
                <a:solidFill>
                  <a:srgbClr val="1B4F72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Dec-09</c:v>
                  </c:pt>
                  <c:pt idx="1">
                    <c:v>Feb-10</c:v>
                  </c:pt>
                  <c:pt idx="2">
                    <c:v>Mar-10</c:v>
                  </c:pt>
                  <c:pt idx="3">
                    <c:v>27-Mar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</c:v>
                </c:pt>
                <c:pt idx="1">
                  <c:v>10</c:v>
                </c:pt>
                <c:pt idx="2">
                  <c:v>14</c:v>
                </c:pt>
                <c:pt idx="3">
                  <c:v>12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After Stimulation</c:v>
                </c:pt>
              </c:strCache>
            </c:strRef>
          </c:tx>
          <c:spPr>
            <a:solidFill>
              <a:srgbClr val="D4830A"/>
            </a:solidFill>
            <a:ln w="31750" cap="flat">
              <a:solidFill>
                <a:srgbClr val="D4830A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D4830A"/>
              </a:solidFill>
              <a:ln w="9525" cap="flat">
                <a:solidFill>
                  <a:srgbClr val="D4830A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Sheet1!$A$2:$A$4</c:f>
              <c:multiLvlStrCache>
                <c:ptCount val="3"/>
                <c:lvl>
                  <c:pt idx="0">
                    <c:v>19-May</c:v>
                  </c:pt>
                  <c:pt idx="1">
                    <c:v>22-May</c:v>
                  </c:pt>
                  <c:pt idx="2">
                    <c:v>9-Jun</c:v>
                  </c:pt>
                </c:lvl>
              </c:multiLvlStrCache>
            </c:multiLvl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39</c:v>
                </c:pt>
                <c:pt idx="1">
                  <c:v>25</c:v>
                </c:pt>
                <c:pt idx="2">
                  <c:v>20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1A2533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2F5"/>
        </a:solidFill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900">      </a:defRPr>
          </a:pPr>
          <a:endParaRPr lang="en-US"/>
        </a:p>
      </c:txPr>
    </c:legend>
    <c:plotVisOnly val="1"/>
    <c:dispBlanksAs val="span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chart" Target="/ppt/charts/chart4.xm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.xml"/><Relationship Id="rId2" Type="http://schemas.openxmlformats.org/officeDocument/2006/relationships/chart" Target="/ppt/charts/chart6.xm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1168" cy="5143500"/>
          </a:xfrm>
          <a:prstGeom prst="rect">
            <a:avLst/>
          </a:prstGeom>
          <a:solidFill>
            <a:srgbClr val="D4830A"/>
          </a:solidFill>
          <a:ln/>
        </p:spPr>
      </p:sp>
      <p:sp>
        <p:nvSpPr>
          <p:cNvPr id="3" name="Shape 1"/>
          <p:cNvSpPr/>
          <p:nvPr/>
        </p:nvSpPr>
        <p:spPr>
          <a:xfrm>
            <a:off x="6217920" y="-1097280"/>
            <a:ext cx="5029200" cy="5029200"/>
          </a:xfrm>
          <a:prstGeom prst="ellipse">
            <a:avLst/>
          </a:prstGeom>
          <a:solidFill>
            <a:srgbClr val="1B4F72">
              <a:alpha val="25000"/>
            </a:srgbClr>
          </a:solidFill>
          <a:ln w="12700">
            <a:solidFill>
              <a:srgbClr val="1B4F72">
                <a:alpha val="2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949440" y="-365760"/>
            <a:ext cx="3474720" cy="3474720"/>
          </a:xfrm>
          <a:prstGeom prst="ellipse">
            <a:avLst/>
          </a:prstGeom>
          <a:solidFill>
            <a:srgbClr val="2471A3">
              <a:alpha val="35000"/>
            </a:srgbClr>
          </a:solidFill>
          <a:ln w="12700">
            <a:solidFill>
              <a:srgbClr val="2471A3">
                <a:alpha val="3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11480" y="274320"/>
            <a:ext cx="2011680" cy="256032"/>
          </a:xfrm>
          <a:prstGeom prst="rect">
            <a:avLst/>
          </a:prstGeom>
          <a:solidFill>
            <a:srgbClr val="D4830A"/>
          </a:solidFill>
          <a:ln/>
        </p:spPr>
      </p:sp>
      <p:sp>
        <p:nvSpPr>
          <p:cNvPr id="6" name="Text 4"/>
          <p:cNvSpPr/>
          <p:nvPr/>
        </p:nvSpPr>
        <p:spPr>
          <a:xfrm>
            <a:off x="411480" y="274320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TECHNICAL OVERVIEW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411480" y="914400"/>
            <a:ext cx="83210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RESONANT VIBRATION</a:t>
            </a:r>
            <a:endParaRPr lang="en-US" sz="4400" dirty="0"/>
          </a:p>
        </p:txBody>
      </p:sp>
      <p:sp>
        <p:nvSpPr>
          <p:cNvPr id="8" name="Text 6"/>
          <p:cNvSpPr/>
          <p:nvPr/>
        </p:nvSpPr>
        <p:spPr>
          <a:xfrm>
            <a:off x="411480" y="1645920"/>
            <a:ext cx="83210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spc="200" kern="0" dirty="0">
                <a:solidFill>
                  <a:srgbClr val="D483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STIMULATION</a:t>
            </a:r>
            <a:endParaRPr lang="en-US" sz="4400" dirty="0"/>
          </a:p>
        </p:txBody>
      </p:sp>
      <p:sp>
        <p:nvSpPr>
          <p:cNvPr id="9" name="Text 7"/>
          <p:cNvSpPr/>
          <p:nvPr/>
        </p:nvSpPr>
        <p:spPr>
          <a:xfrm>
            <a:off x="411480" y="2377440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C8D6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FLUID-BEARING FORMATIONS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411480" y="3063240"/>
            <a:ext cx="5029200" cy="36576"/>
          </a:xfrm>
          <a:prstGeom prst="rect">
            <a:avLst/>
          </a:prstGeom>
          <a:solidFill>
            <a:srgbClr val="D4830A"/>
          </a:solidFill>
          <a:ln/>
        </p:spPr>
      </p:sp>
      <p:sp>
        <p:nvSpPr>
          <p:cNvPr id="11" name="Text 9"/>
          <p:cNvSpPr/>
          <p:nvPr/>
        </p:nvSpPr>
        <p:spPr>
          <a:xfrm>
            <a:off x="411480" y="3246120"/>
            <a:ext cx="8321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8FA3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 Patent No. 6467542  |  8459351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11480" y="3566160"/>
            <a:ext cx="8321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8FA3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RF: No. 1439302, 1551004, 1595061, 1623032, 1628329, 1633869, 1635383, 1655157, 1655158, 1674597, 1727432, 1833664, 2015749, 2047746, 2047754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0" y="4828032"/>
            <a:ext cx="9144000" cy="320040"/>
          </a:xfrm>
          <a:prstGeom prst="rect">
            <a:avLst/>
          </a:prstGeom>
          <a:solidFill>
            <a:srgbClr val="1B4F72"/>
          </a:solidFill>
          <a:ln/>
        </p:spPr>
      </p:sp>
      <p:sp>
        <p:nvSpPr>
          <p:cNvPr id="14" name="Text 12"/>
          <p:cNvSpPr/>
          <p:nvPr/>
        </p:nvSpPr>
        <p:spPr>
          <a:xfrm>
            <a:off x="411480" y="4828032"/>
            <a:ext cx="8321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8D6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Well Stimulation Technology  |  Patented Method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2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54864"/>
          </a:xfrm>
          <a:prstGeom prst="rect">
            <a:avLst/>
          </a:prstGeom>
          <a:solidFill>
            <a:srgbClr val="D4830A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0"/>
            <a:ext cx="73152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20040" y="914400"/>
            <a:ext cx="2286000" cy="1463040"/>
          </a:xfrm>
          <a:prstGeom prst="rect">
            <a:avLst/>
          </a:prstGeom>
          <a:solidFill>
            <a:srgbClr val="0D1B2A"/>
          </a:solidFill>
          <a:ln/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320040" y="960120"/>
            <a:ext cx="22860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200" b="1" dirty="0">
                <a:solidFill>
                  <a:srgbClr val="D483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3×</a:t>
            </a:r>
            <a:endParaRPr lang="en-US" sz="5200" dirty="0"/>
          </a:p>
        </p:txBody>
      </p:sp>
      <p:sp>
        <p:nvSpPr>
          <p:cNvPr id="7" name="Text 5"/>
          <p:cNvSpPr/>
          <p:nvPr/>
        </p:nvSpPr>
        <p:spPr>
          <a:xfrm>
            <a:off x="320040" y="1691640"/>
            <a:ext cx="2286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C8D6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Filtration Rate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C8D6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Increase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2926080" y="914400"/>
            <a:ext cx="36576" cy="347472"/>
          </a:xfrm>
          <a:prstGeom prst="rect">
            <a:avLst/>
          </a:prstGeom>
          <a:solidFill>
            <a:srgbClr val="D4830A"/>
          </a:solidFill>
          <a:ln/>
        </p:spPr>
      </p:sp>
      <p:sp>
        <p:nvSpPr>
          <p:cNvPr id="9" name="Text 7"/>
          <p:cNvSpPr/>
          <p:nvPr/>
        </p:nvSpPr>
        <p:spPr>
          <a:xfrm>
            <a:off x="3063240" y="914400"/>
            <a:ext cx="5669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A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Application of resonant frequency can increase filtration rates as much as 3 times.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2926080" y="1353312"/>
            <a:ext cx="36576" cy="347472"/>
          </a:xfrm>
          <a:prstGeom prst="rect">
            <a:avLst/>
          </a:prstGeom>
          <a:solidFill>
            <a:srgbClr val="D4830A"/>
          </a:solidFill>
          <a:ln/>
        </p:spPr>
      </p:sp>
      <p:sp>
        <p:nvSpPr>
          <p:cNvPr id="11" name="Text 9"/>
          <p:cNvSpPr/>
          <p:nvPr/>
        </p:nvSpPr>
        <p:spPr>
          <a:xfrm>
            <a:off x="3063240" y="1353312"/>
            <a:ext cx="5669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A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technologies did not create resonant frequencies — this method does.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2926080" y="1792224"/>
            <a:ext cx="36576" cy="347472"/>
          </a:xfrm>
          <a:prstGeom prst="rect">
            <a:avLst/>
          </a:prstGeom>
          <a:solidFill>
            <a:srgbClr val="D4830A"/>
          </a:solidFill>
          <a:ln/>
        </p:spPr>
      </p:sp>
      <p:sp>
        <p:nvSpPr>
          <p:cNvPr id="13" name="Text 11"/>
          <p:cNvSpPr/>
          <p:nvPr/>
        </p:nvSpPr>
        <p:spPr>
          <a:xfrm>
            <a:off x="3063240" y="1792224"/>
            <a:ext cx="5669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A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technology creates resonant frequency precisely in reservoir regions that require stimulation (skin removal).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2926080" y="2231136"/>
            <a:ext cx="36576" cy="347472"/>
          </a:xfrm>
          <a:prstGeom prst="rect">
            <a:avLst/>
          </a:prstGeom>
          <a:solidFill>
            <a:srgbClr val="D4830A"/>
          </a:solidFill>
          <a:ln/>
        </p:spPr>
      </p:sp>
      <p:sp>
        <p:nvSpPr>
          <p:cNvPr id="15" name="Text 13"/>
          <p:cNvSpPr/>
          <p:nvPr/>
        </p:nvSpPr>
        <p:spPr>
          <a:xfrm>
            <a:off x="3063240" y="2231136"/>
            <a:ext cx="5669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A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technologies risked damaging production by stimulating intervals that should not be stimulated.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2926080" y="2670048"/>
            <a:ext cx="36576" cy="347472"/>
          </a:xfrm>
          <a:prstGeom prst="rect">
            <a:avLst/>
          </a:prstGeom>
          <a:solidFill>
            <a:srgbClr val="D4830A"/>
          </a:solidFill>
          <a:ln/>
        </p:spPr>
      </p:sp>
      <p:sp>
        <p:nvSpPr>
          <p:cNvPr id="17" name="Text 15"/>
          <p:cNvSpPr/>
          <p:nvPr/>
        </p:nvSpPr>
        <p:spPr>
          <a:xfrm>
            <a:off x="3063240" y="2670048"/>
            <a:ext cx="5669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A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method and technology precisely stimulates the target interval only.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0" y="4828032"/>
            <a:ext cx="9144000" cy="32004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19" name="Text 17"/>
          <p:cNvSpPr/>
          <p:nvPr/>
        </p:nvSpPr>
        <p:spPr>
          <a:xfrm>
            <a:off x="365760" y="4828032"/>
            <a:ext cx="8412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FA3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Resonant Vibration Stimulation | Technical Overview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2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54864"/>
          </a:xfrm>
          <a:prstGeom prst="rect">
            <a:avLst/>
          </a:prstGeom>
          <a:solidFill>
            <a:srgbClr val="D4830A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0"/>
            <a:ext cx="73152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METHOD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20040" y="914400"/>
            <a:ext cx="4114800" cy="10058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320040" y="914400"/>
            <a:ext cx="502920" cy="100584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7" name="Text 5"/>
          <p:cNvSpPr/>
          <p:nvPr/>
        </p:nvSpPr>
        <p:spPr>
          <a:xfrm>
            <a:off x="320040" y="914400"/>
            <a:ext cx="502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D483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914400" y="969264"/>
            <a:ext cx="3429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 Resonant Frequency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914400" y="1261872"/>
            <a:ext cx="34290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 or calculate the resonant frequency bandwidth of the target formation.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320040" y="2148840"/>
            <a:ext cx="4114800" cy="10058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320040" y="2148840"/>
            <a:ext cx="502920" cy="100584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12" name="Text 10"/>
          <p:cNvSpPr/>
          <p:nvPr/>
        </p:nvSpPr>
        <p:spPr>
          <a:xfrm>
            <a:off x="320040" y="2148840"/>
            <a:ext cx="502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D483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914400" y="2203704"/>
            <a:ext cx="3429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Wave Generator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914400" y="2496312"/>
            <a:ext cx="34290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Calculate the design parameters of the wave generator based on formation data.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320040" y="3383280"/>
            <a:ext cx="4114800" cy="10058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320040" y="3383280"/>
            <a:ext cx="502920" cy="100584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17" name="Text 15"/>
          <p:cNvSpPr/>
          <p:nvPr/>
        </p:nvSpPr>
        <p:spPr>
          <a:xfrm>
            <a:off x="320040" y="3383280"/>
            <a:ext cx="502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D483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914400" y="3438144"/>
            <a:ext cx="3429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Attach to Tubing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914400" y="3730752"/>
            <a:ext cx="34290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Wave generator is attached to the end of either standard production tubing or coiled tubing.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4754880" y="914400"/>
            <a:ext cx="4114800" cy="10058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4754880" y="914400"/>
            <a:ext cx="502920" cy="1005840"/>
          </a:xfrm>
          <a:prstGeom prst="rect">
            <a:avLst/>
          </a:prstGeom>
          <a:solidFill>
            <a:srgbClr val="1B4F72"/>
          </a:solidFill>
          <a:ln/>
        </p:spPr>
      </p:sp>
      <p:sp>
        <p:nvSpPr>
          <p:cNvPr id="22" name="Text 20"/>
          <p:cNvSpPr/>
          <p:nvPr/>
        </p:nvSpPr>
        <p:spPr>
          <a:xfrm>
            <a:off x="4754880" y="914400"/>
            <a:ext cx="502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D483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5349240" y="969264"/>
            <a:ext cx="3429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 to Target Interval</a:t>
            </a:r>
            <a:endParaRPr lang="en-US" sz="1150" dirty="0"/>
          </a:p>
        </p:txBody>
      </p:sp>
      <p:sp>
        <p:nvSpPr>
          <p:cNvPr id="24" name="Text 22"/>
          <p:cNvSpPr/>
          <p:nvPr/>
        </p:nvSpPr>
        <p:spPr>
          <a:xfrm>
            <a:off x="5349240" y="1261872"/>
            <a:ext cx="34290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Tubing is lowered into the wellbore so that the wave generator is placed at the target stimulation interval.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4754880" y="2148840"/>
            <a:ext cx="4114800" cy="10058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4754880" y="2148840"/>
            <a:ext cx="502920" cy="1005840"/>
          </a:xfrm>
          <a:prstGeom prst="rect">
            <a:avLst/>
          </a:prstGeom>
          <a:solidFill>
            <a:srgbClr val="1B4F72"/>
          </a:solidFill>
          <a:ln/>
        </p:spPr>
      </p:sp>
      <p:sp>
        <p:nvSpPr>
          <p:cNvPr id="27" name="Text 25"/>
          <p:cNvSpPr/>
          <p:nvPr/>
        </p:nvSpPr>
        <p:spPr>
          <a:xfrm>
            <a:off x="4754880" y="2148840"/>
            <a:ext cx="502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D483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28" name="Text 26"/>
          <p:cNvSpPr/>
          <p:nvPr/>
        </p:nvSpPr>
        <p:spPr>
          <a:xfrm>
            <a:off x="5349240" y="2203704"/>
            <a:ext cx="3429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Circulate Wellbore Fluid</a:t>
            </a:r>
            <a:endParaRPr lang="en-US" sz="1150" dirty="0"/>
          </a:p>
        </p:txBody>
      </p:sp>
      <p:sp>
        <p:nvSpPr>
          <p:cNvPr id="29" name="Text 27"/>
          <p:cNvSpPr/>
          <p:nvPr/>
        </p:nvSpPr>
        <p:spPr>
          <a:xfrm>
            <a:off x="5349240" y="2496312"/>
            <a:ext cx="34290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Circulation of wellbore fluid is started at a specific rate and pressure to activate resonant stimulation.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0" y="4828032"/>
            <a:ext cx="9144000" cy="32004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1" name="Text 29"/>
          <p:cNvSpPr/>
          <p:nvPr/>
        </p:nvSpPr>
        <p:spPr>
          <a:xfrm>
            <a:off x="365760" y="4828032"/>
            <a:ext cx="8412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FA3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Resonant Vibration Stimulation | Technical Overview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2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54864"/>
          </a:xfrm>
          <a:prstGeom prst="rect">
            <a:avLst/>
          </a:prstGeom>
          <a:solidFill>
            <a:srgbClr val="D4830A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0"/>
            <a:ext cx="73152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TREATMENT SCHEME — NEAR WELL ZONE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20040" y="868680"/>
            <a:ext cx="4023360" cy="3749040"/>
          </a:xfrm>
          <a:prstGeom prst="rect">
            <a:avLst/>
          </a:prstGeom>
          <a:solidFill>
            <a:srgbClr val="0D1B2A"/>
          </a:solidFill>
          <a:ln/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11480" y="914400"/>
            <a:ext cx="3840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D483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CIRCULATION CIRCUIT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11480" y="1298448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Separation Tank (7)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11480" y="1572768"/>
            <a:ext cx="38404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D483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11480" y="1773936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Pump (6)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11480" y="2048256"/>
            <a:ext cx="38404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D483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11480" y="2249424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Production Tubing (1)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11480" y="2523744"/>
            <a:ext cx="38404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D483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11480" y="2724912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Wave Generator Device (4)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11480" y="2999232"/>
            <a:ext cx="38404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D483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11480" y="3200400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Casing Annulus (2)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411480" y="3474720"/>
            <a:ext cx="38404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D483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11480" y="3675888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 to Separation Tank (7)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4663440" y="868680"/>
            <a:ext cx="4114800" cy="3749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4754880" y="91440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OPERATIONAL DETAILS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754880" y="1325880"/>
            <a:ext cx="54864" cy="685800"/>
          </a:xfrm>
          <a:prstGeom prst="rect">
            <a:avLst/>
          </a:prstGeom>
          <a:solidFill>
            <a:srgbClr val="D4830A"/>
          </a:solidFill>
          <a:ln/>
        </p:spPr>
      </p:sp>
      <p:sp>
        <p:nvSpPr>
          <p:cNvPr id="21" name="Text 19"/>
          <p:cNvSpPr/>
          <p:nvPr/>
        </p:nvSpPr>
        <p:spPr>
          <a:xfrm>
            <a:off x="4919472" y="1325880"/>
            <a:ext cx="3749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Treatment Duration: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4919472" y="1600200"/>
            <a:ext cx="37490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4–8 hours depending on treatment zone size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4754880" y="2194560"/>
            <a:ext cx="54864" cy="685800"/>
          </a:xfrm>
          <a:prstGeom prst="rect">
            <a:avLst/>
          </a:prstGeom>
          <a:solidFill>
            <a:srgbClr val="D4830A"/>
          </a:solidFill>
          <a:ln/>
        </p:spPr>
      </p:sp>
      <p:sp>
        <p:nvSpPr>
          <p:cNvPr id="24" name="Text 22"/>
          <p:cNvSpPr/>
          <p:nvPr/>
        </p:nvSpPr>
        <p:spPr>
          <a:xfrm>
            <a:off x="4919472" y="2194560"/>
            <a:ext cx="3749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Horizontal Wells: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4919472" y="2468880"/>
            <a:ext cx="37490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Duration depends on the length of the horizontal section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4754880" y="3063240"/>
            <a:ext cx="54864" cy="685800"/>
          </a:xfrm>
          <a:prstGeom prst="rect">
            <a:avLst/>
          </a:prstGeom>
          <a:solidFill>
            <a:srgbClr val="D4830A"/>
          </a:solidFill>
          <a:ln/>
        </p:spPr>
      </p:sp>
      <p:sp>
        <p:nvSpPr>
          <p:cNvPr id="27" name="Text 25"/>
          <p:cNvSpPr/>
          <p:nvPr/>
        </p:nvSpPr>
        <p:spPr>
          <a:xfrm>
            <a:off x="4919472" y="3063240"/>
            <a:ext cx="3749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Coiled Tubing Option: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4919472" y="3337560"/>
            <a:ext cx="37490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Eliminates need to pull production tubing; enables treatment of active gas-lift wells without shutdown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4754880" y="3931920"/>
            <a:ext cx="54864" cy="685800"/>
          </a:xfrm>
          <a:prstGeom prst="rect">
            <a:avLst/>
          </a:prstGeom>
          <a:solidFill>
            <a:srgbClr val="D4830A"/>
          </a:solidFill>
          <a:ln/>
        </p:spPr>
      </p:sp>
      <p:sp>
        <p:nvSpPr>
          <p:cNvPr id="30" name="Text 28"/>
          <p:cNvSpPr/>
          <p:nvPr/>
        </p:nvSpPr>
        <p:spPr>
          <a:xfrm>
            <a:off x="4919472" y="3931920"/>
            <a:ext cx="3749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Field Proven:</a:t>
            </a:r>
            <a:endParaRPr lang="en-US" sz="1050" dirty="0"/>
          </a:p>
        </p:txBody>
      </p:sp>
      <p:sp>
        <p:nvSpPr>
          <p:cNvPr id="31" name="Text 29"/>
          <p:cNvSpPr/>
          <p:nvPr/>
        </p:nvSpPr>
        <p:spPr>
          <a:xfrm>
            <a:off x="4919472" y="4206240"/>
            <a:ext cx="37490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Used for active gas-lift wells at Prudhoe Bay oil field (Alaska, USA)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0" y="4828032"/>
            <a:ext cx="9144000" cy="32004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3" name="Text 31"/>
          <p:cNvSpPr/>
          <p:nvPr/>
        </p:nvSpPr>
        <p:spPr>
          <a:xfrm>
            <a:off x="365760" y="4828032"/>
            <a:ext cx="8412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FA3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Resonant Vibration Stimulation | Technical Overview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2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54864"/>
          </a:xfrm>
          <a:prstGeom prst="rect">
            <a:avLst/>
          </a:prstGeom>
          <a:solidFill>
            <a:srgbClr val="D4830A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0"/>
            <a:ext cx="8229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FIELD RESULTS — PRODUCTION &amp; INJECTION UPLIFT</a:t>
            </a:r>
            <a:endParaRPr lang="en-US" sz="20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320040" y="804672"/>
          <a:ext cx="8503920" cy="37947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Shape 3"/>
          <p:cNvSpPr/>
          <p:nvPr/>
        </p:nvSpPr>
        <p:spPr>
          <a:xfrm>
            <a:off x="0" y="4828032"/>
            <a:ext cx="9144000" cy="32004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7" name="Text 4"/>
          <p:cNvSpPr/>
          <p:nvPr/>
        </p:nvSpPr>
        <p:spPr>
          <a:xfrm>
            <a:off x="365760" y="4828032"/>
            <a:ext cx="8412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FA3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Resonant Vibration Stimulation | Technical Overview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2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54864"/>
          </a:xfrm>
          <a:prstGeom prst="rect">
            <a:avLst/>
          </a:prstGeom>
          <a:solidFill>
            <a:srgbClr val="D4830A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0"/>
            <a:ext cx="8229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SAMOTLOR OILFIELD — PRODUCTION RESPONSE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320040" y="822960"/>
            <a:ext cx="2651760" cy="960120"/>
          </a:xfrm>
          <a:prstGeom prst="rect">
            <a:avLst/>
          </a:prstGeom>
          <a:solidFill>
            <a:srgbClr val="1B4F72"/>
          </a:solidFill>
          <a:ln/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320040" y="841248"/>
            <a:ext cx="2651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239 m³/d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320040" y="1316736"/>
            <a:ext cx="2651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Pre-Stimulation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20040" y="1517904"/>
            <a:ext cx="26517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Injection Rate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3246120" y="822960"/>
            <a:ext cx="2651760" cy="960120"/>
          </a:xfrm>
          <a:prstGeom prst="rect">
            <a:avLst/>
          </a:prstGeom>
          <a:solidFill>
            <a:srgbClr val="D4830A"/>
          </a:solidFill>
          <a:ln/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3246120" y="841248"/>
            <a:ext cx="2651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668 m³/d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3246120" y="1316736"/>
            <a:ext cx="2651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Post-Stimulation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3246120" y="1517904"/>
            <a:ext cx="26517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Injection Rate</a:t>
            </a:r>
            <a:endParaRPr lang="en-US" sz="850" dirty="0"/>
          </a:p>
        </p:txBody>
      </p:sp>
      <p:sp>
        <p:nvSpPr>
          <p:cNvPr id="13" name="Shape 11"/>
          <p:cNvSpPr/>
          <p:nvPr/>
        </p:nvSpPr>
        <p:spPr>
          <a:xfrm>
            <a:off x="6172200" y="822960"/>
            <a:ext cx="2651760" cy="960120"/>
          </a:xfrm>
          <a:prstGeom prst="rect">
            <a:avLst/>
          </a:prstGeom>
          <a:solidFill>
            <a:srgbClr val="2E7D32"/>
          </a:solidFill>
          <a:ln/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6172200" y="841248"/>
            <a:ext cx="2651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+179%</a:t>
            </a:r>
            <a:endParaRPr lang="en-US" sz="2600" dirty="0"/>
          </a:p>
        </p:txBody>
      </p:sp>
      <p:sp>
        <p:nvSpPr>
          <p:cNvPr id="15" name="Text 13"/>
          <p:cNvSpPr/>
          <p:nvPr/>
        </p:nvSpPr>
        <p:spPr>
          <a:xfrm>
            <a:off x="6172200" y="1316736"/>
            <a:ext cx="2651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Uplift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6172200" y="1517904"/>
            <a:ext cx="26517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Improvement</a:t>
            </a:r>
            <a:endParaRPr lang="en-US" sz="850" dirty="0"/>
          </a:p>
        </p:txBody>
      </p:sp>
      <p:graphicFrame>
        <p:nvGraphicFramePr>
          <p:cNvPr id="17" name="Chart 0" descr=""/>
          <p:cNvGraphicFramePr/>
          <p:nvPr/>
        </p:nvGraphicFramePr>
        <p:xfrm>
          <a:off x="320040" y="1920240"/>
          <a:ext cx="8503920" cy="26974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8" name="Shape 15"/>
          <p:cNvSpPr/>
          <p:nvPr/>
        </p:nvSpPr>
        <p:spPr>
          <a:xfrm>
            <a:off x="0" y="4828032"/>
            <a:ext cx="9144000" cy="32004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19" name="Text 16"/>
          <p:cNvSpPr/>
          <p:nvPr/>
        </p:nvSpPr>
        <p:spPr>
          <a:xfrm>
            <a:off x="365760" y="4828032"/>
            <a:ext cx="8412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FA3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Resonant Vibration Stimulation | Technical Overview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2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54864"/>
          </a:xfrm>
          <a:prstGeom prst="rect">
            <a:avLst/>
          </a:prstGeom>
          <a:solidFill>
            <a:srgbClr val="D4830A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0"/>
            <a:ext cx="8229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PRODUCTIVITY INDEX &amp; PRUDHOE BAY RESULTS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320040" y="804672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Productivity Index — West Siberia Well</a:t>
            </a:r>
            <a:endParaRPr lang="en-US" sz="1100" dirty="0"/>
          </a:p>
        </p:txBody>
      </p:sp>
      <p:graphicFrame>
        <p:nvGraphicFramePr>
          <p:cNvPr id="6" name="Chart 0" descr=""/>
          <p:cNvGraphicFramePr/>
          <p:nvPr/>
        </p:nvGraphicFramePr>
        <p:xfrm>
          <a:off x="320040" y="1097280"/>
          <a:ext cx="4114800" cy="35204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ext 4"/>
          <p:cNvSpPr/>
          <p:nvPr/>
        </p:nvSpPr>
        <p:spPr>
          <a:xfrm>
            <a:off x="4754880" y="804672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Prudhoe Bay — Well F42 (Alaska, USA)</a:t>
            </a:r>
            <a:endParaRPr lang="en-US" sz="1100" dirty="0"/>
          </a:p>
        </p:txBody>
      </p:sp>
      <p:graphicFrame>
        <p:nvGraphicFramePr>
          <p:cNvPr id="8" name="Chart 1" descr=""/>
          <p:cNvGraphicFramePr/>
          <p:nvPr/>
        </p:nvGraphicFramePr>
        <p:xfrm>
          <a:off x="4754880" y="1097280"/>
          <a:ext cx="4023360" cy="2194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9" name="Shape 5"/>
          <p:cNvSpPr/>
          <p:nvPr/>
        </p:nvSpPr>
        <p:spPr>
          <a:xfrm>
            <a:off x="4754880" y="3429000"/>
            <a:ext cx="4023360" cy="1188720"/>
          </a:xfrm>
          <a:prstGeom prst="rect">
            <a:avLst/>
          </a:prstGeom>
          <a:solidFill>
            <a:srgbClr val="0D1B2A"/>
          </a:solidFill>
          <a:ln/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10" name="Text 6"/>
          <p:cNvSpPr/>
          <p:nvPr/>
        </p:nvSpPr>
        <p:spPr>
          <a:xfrm>
            <a:off x="4754880" y="3493008"/>
            <a:ext cx="4023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D483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94 → 413 BOPD</a:t>
            </a:r>
            <a:endParaRPr lang="en-US" sz="2400" dirty="0"/>
          </a:p>
        </p:txBody>
      </p:sp>
      <p:sp>
        <p:nvSpPr>
          <p:cNvPr id="11" name="Text 7"/>
          <p:cNvSpPr/>
          <p:nvPr/>
        </p:nvSpPr>
        <p:spPr>
          <a:xfrm>
            <a:off x="4754880" y="3977640"/>
            <a:ext cx="4023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C8D6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+339% oil production increase</a:t>
            </a:r>
            <a:endParaRPr lang="en-US" sz="1050" dirty="0"/>
          </a:p>
          <a:p>
            <a:pPr algn="ctr" indent="0" marL="0">
              <a:buNone/>
            </a:pPr>
            <a:r>
              <a:rPr lang="en-US" sz="1050" dirty="0">
                <a:solidFill>
                  <a:srgbClr val="C8D6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Prudhoe Bay, Alaska — Well F42</a:t>
            </a:r>
            <a:endParaRPr lang="en-US" sz="1050" dirty="0"/>
          </a:p>
        </p:txBody>
      </p:sp>
      <p:sp>
        <p:nvSpPr>
          <p:cNvPr id="12" name="Shape 8"/>
          <p:cNvSpPr/>
          <p:nvPr/>
        </p:nvSpPr>
        <p:spPr>
          <a:xfrm>
            <a:off x="0" y="4828032"/>
            <a:ext cx="9144000" cy="32004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13" name="Text 9"/>
          <p:cNvSpPr/>
          <p:nvPr/>
        </p:nvSpPr>
        <p:spPr>
          <a:xfrm>
            <a:off x="365760" y="4828032"/>
            <a:ext cx="8412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FA3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Resonant Vibration Stimulation | Technical Overview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2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54864"/>
          </a:xfrm>
          <a:prstGeom prst="rect">
            <a:avLst/>
          </a:prstGeom>
          <a:solidFill>
            <a:srgbClr val="D4830A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0"/>
            <a:ext cx="8229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TAJMURZINO &amp; MARMUL — INJECTION &amp; PRODUCTION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320040" y="804672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Tajmurzino Oilfield — Well 1535 (Water Injection m³/d)</a:t>
            </a:r>
            <a:endParaRPr lang="en-US" sz="1050" dirty="0"/>
          </a:p>
        </p:txBody>
      </p:sp>
      <p:graphicFrame>
        <p:nvGraphicFramePr>
          <p:cNvPr id="6" name="Chart 0" descr=""/>
          <p:cNvGraphicFramePr/>
          <p:nvPr/>
        </p:nvGraphicFramePr>
        <p:xfrm>
          <a:off x="320040" y="1115568"/>
          <a:ext cx="4114800" cy="26517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320040" y="3840480"/>
            <a:ext cx="4114800" cy="685800"/>
          </a:xfrm>
          <a:prstGeom prst="rect">
            <a:avLst/>
          </a:prstGeom>
          <a:solidFill>
            <a:srgbClr val="1B4F72"/>
          </a:solidFill>
          <a:ln/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320040" y="3840480"/>
            <a:ext cx="4114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~430 → ~710 m³/d  |  +65% injection capacity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4754880" y="804672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Marmul — Horizontal Well MM-595, Oman (Oil m³/d)</a:t>
            </a:r>
            <a:endParaRPr lang="en-US" sz="1050" dirty="0"/>
          </a:p>
        </p:txBody>
      </p:sp>
      <p:graphicFrame>
        <p:nvGraphicFramePr>
          <p:cNvPr id="10" name="Chart 1" descr=""/>
          <p:cNvGraphicFramePr/>
          <p:nvPr/>
        </p:nvGraphicFramePr>
        <p:xfrm>
          <a:off x="4754880" y="1115568"/>
          <a:ext cx="4023360" cy="26517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Shape 7"/>
          <p:cNvSpPr/>
          <p:nvPr/>
        </p:nvSpPr>
        <p:spPr>
          <a:xfrm>
            <a:off x="4754880" y="3840480"/>
            <a:ext cx="4023360" cy="685800"/>
          </a:xfrm>
          <a:prstGeom prst="rect">
            <a:avLst/>
          </a:prstGeom>
          <a:solidFill>
            <a:srgbClr val="D4830A"/>
          </a:solidFill>
          <a:ln/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12" name="Text 8"/>
          <p:cNvSpPr/>
          <p:nvPr/>
        </p:nvSpPr>
        <p:spPr>
          <a:xfrm>
            <a:off x="4754880" y="3840480"/>
            <a:ext cx="4023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→ 39 m³/d  |  +225% oil production</a:t>
            </a:r>
            <a:endParaRPr lang="en-US" sz="1100" dirty="0"/>
          </a:p>
        </p:txBody>
      </p:sp>
      <p:sp>
        <p:nvSpPr>
          <p:cNvPr id="13" name="Shape 9"/>
          <p:cNvSpPr/>
          <p:nvPr/>
        </p:nvSpPr>
        <p:spPr>
          <a:xfrm>
            <a:off x="0" y="4828032"/>
            <a:ext cx="9144000" cy="32004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14" name="Text 10"/>
          <p:cNvSpPr/>
          <p:nvPr/>
        </p:nvSpPr>
        <p:spPr>
          <a:xfrm>
            <a:off x="365760" y="4828032"/>
            <a:ext cx="8412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FA3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Resonant Vibration Stimulation | Technical Overview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2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54864"/>
          </a:xfrm>
          <a:prstGeom prst="rect">
            <a:avLst/>
          </a:prstGeom>
          <a:solidFill>
            <a:srgbClr val="D4830A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0"/>
            <a:ext cx="8229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SELECTION OF STIMULATION CANDIDATES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320040" y="804672"/>
            <a:ext cx="8503920" cy="475488"/>
          </a:xfrm>
          <a:prstGeom prst="rect">
            <a:avLst/>
          </a:prstGeom>
          <a:solidFill>
            <a:srgbClr val="1B4F72"/>
          </a:solidFill>
          <a:ln/>
        </p:spPr>
      </p:sp>
      <p:sp>
        <p:nvSpPr>
          <p:cNvPr id="6" name="Text 4"/>
          <p:cNvSpPr/>
          <p:nvPr/>
        </p:nvSpPr>
        <p:spPr>
          <a:xfrm>
            <a:off x="320040" y="804672"/>
            <a:ext cx="8503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Applies to Production and Injection Wells with Defined Interval(s) of Skin Damage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320040" y="1389888"/>
            <a:ext cx="85039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Required to Evaluate a Candidate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20040" y="1737360"/>
            <a:ext cx="4114800" cy="457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320040" y="1737360"/>
            <a:ext cx="384048" cy="4572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10" name="Text 8"/>
          <p:cNvSpPr/>
          <p:nvPr/>
        </p:nvSpPr>
        <p:spPr>
          <a:xfrm>
            <a:off x="320040" y="1737360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483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77240" y="1737360"/>
            <a:ext cx="3566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of formation to be cleaned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320040" y="2304288"/>
            <a:ext cx="4114800" cy="457200"/>
          </a:xfrm>
          <a:prstGeom prst="rect">
            <a:avLst/>
          </a:prstGeom>
          <a:solidFill>
            <a:srgbClr val="EEF2F5"/>
          </a:solidFill>
          <a:ln/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320040" y="2304288"/>
            <a:ext cx="384048" cy="4572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14" name="Text 12"/>
          <p:cNvSpPr/>
          <p:nvPr/>
        </p:nvSpPr>
        <p:spPr>
          <a:xfrm>
            <a:off x="320040" y="2304288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483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777240" y="2304288"/>
            <a:ext cx="3566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Spinner survey or production profile (if available)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20040" y="2871216"/>
            <a:ext cx="4114800" cy="457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320040" y="2871216"/>
            <a:ext cx="384048" cy="4572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18" name="Text 16"/>
          <p:cNvSpPr/>
          <p:nvPr/>
        </p:nvSpPr>
        <p:spPr>
          <a:xfrm>
            <a:off x="320040" y="2871216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483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777240" y="2871216"/>
            <a:ext cx="3566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analysis (if available)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20040" y="3438144"/>
            <a:ext cx="4114800" cy="457200"/>
          </a:xfrm>
          <a:prstGeom prst="rect">
            <a:avLst/>
          </a:prstGeom>
          <a:solidFill>
            <a:srgbClr val="EEF2F5"/>
          </a:solidFill>
          <a:ln/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320040" y="3438144"/>
            <a:ext cx="384048" cy="4572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22" name="Text 20"/>
          <p:cNvSpPr/>
          <p:nvPr/>
        </p:nvSpPr>
        <p:spPr>
          <a:xfrm>
            <a:off x="320040" y="3438144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483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77240" y="3438144"/>
            <a:ext cx="3566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Perforated interval(s)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20040" y="4005072"/>
            <a:ext cx="4114800" cy="457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320040" y="4005072"/>
            <a:ext cx="384048" cy="45720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26" name="Text 24"/>
          <p:cNvSpPr/>
          <p:nvPr/>
        </p:nvSpPr>
        <p:spPr>
          <a:xfrm>
            <a:off x="320040" y="4005072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483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777240" y="4005072"/>
            <a:ext cx="3566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 gravity of produced oil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4709160" y="1737360"/>
            <a:ext cx="4114800" cy="457200"/>
          </a:xfrm>
          <a:prstGeom prst="rect">
            <a:avLst/>
          </a:prstGeom>
          <a:solidFill>
            <a:srgbClr val="EEF2F5"/>
          </a:solidFill>
          <a:ln/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4709160" y="1737360"/>
            <a:ext cx="384048" cy="457200"/>
          </a:xfrm>
          <a:prstGeom prst="rect">
            <a:avLst/>
          </a:prstGeom>
          <a:solidFill>
            <a:srgbClr val="1B4F72"/>
          </a:solidFill>
          <a:ln/>
        </p:spPr>
      </p:sp>
      <p:sp>
        <p:nvSpPr>
          <p:cNvPr id="30" name="Text 28"/>
          <p:cNvSpPr/>
          <p:nvPr/>
        </p:nvSpPr>
        <p:spPr>
          <a:xfrm>
            <a:off x="4709160" y="1737360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483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5166360" y="1737360"/>
            <a:ext cx="3566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Formation pressure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4709160" y="2304288"/>
            <a:ext cx="4114800" cy="457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33" name="Shape 31"/>
          <p:cNvSpPr/>
          <p:nvPr/>
        </p:nvSpPr>
        <p:spPr>
          <a:xfrm>
            <a:off x="4709160" y="2304288"/>
            <a:ext cx="384048" cy="457200"/>
          </a:xfrm>
          <a:prstGeom prst="rect">
            <a:avLst/>
          </a:prstGeom>
          <a:solidFill>
            <a:srgbClr val="1B4F72"/>
          </a:solidFill>
          <a:ln/>
        </p:spPr>
      </p:sp>
      <p:sp>
        <p:nvSpPr>
          <p:cNvPr id="34" name="Text 32"/>
          <p:cNvSpPr/>
          <p:nvPr/>
        </p:nvSpPr>
        <p:spPr>
          <a:xfrm>
            <a:off x="4709160" y="2304288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483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5166360" y="2304288"/>
            <a:ext cx="3566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Oil, water, and gas rates for production wells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4709160" y="2871216"/>
            <a:ext cx="4114800" cy="457200"/>
          </a:xfrm>
          <a:prstGeom prst="rect">
            <a:avLst/>
          </a:prstGeom>
          <a:solidFill>
            <a:srgbClr val="EEF2F5"/>
          </a:solidFill>
          <a:ln/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37" name="Shape 35"/>
          <p:cNvSpPr/>
          <p:nvPr/>
        </p:nvSpPr>
        <p:spPr>
          <a:xfrm>
            <a:off x="4709160" y="2871216"/>
            <a:ext cx="384048" cy="457200"/>
          </a:xfrm>
          <a:prstGeom prst="rect">
            <a:avLst/>
          </a:prstGeom>
          <a:solidFill>
            <a:srgbClr val="1B4F72"/>
          </a:solidFill>
          <a:ln/>
        </p:spPr>
      </p:sp>
      <p:sp>
        <p:nvSpPr>
          <p:cNvPr id="38" name="Text 36"/>
          <p:cNvSpPr/>
          <p:nvPr/>
        </p:nvSpPr>
        <p:spPr>
          <a:xfrm>
            <a:off x="4709160" y="2871216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483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300" dirty="0"/>
          </a:p>
        </p:txBody>
      </p:sp>
      <p:sp>
        <p:nvSpPr>
          <p:cNvPr id="39" name="Text 37"/>
          <p:cNvSpPr/>
          <p:nvPr/>
        </p:nvSpPr>
        <p:spPr>
          <a:xfrm>
            <a:off x="5166360" y="2871216"/>
            <a:ext cx="3566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Fluid level for production wells</a:t>
            </a:r>
            <a:endParaRPr lang="en-US" sz="1050" dirty="0"/>
          </a:p>
        </p:txBody>
      </p:sp>
      <p:sp>
        <p:nvSpPr>
          <p:cNvPr id="40" name="Shape 38"/>
          <p:cNvSpPr/>
          <p:nvPr/>
        </p:nvSpPr>
        <p:spPr>
          <a:xfrm>
            <a:off x="4709160" y="3438144"/>
            <a:ext cx="4114800" cy="457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41" name="Shape 39"/>
          <p:cNvSpPr/>
          <p:nvPr/>
        </p:nvSpPr>
        <p:spPr>
          <a:xfrm>
            <a:off x="4709160" y="3438144"/>
            <a:ext cx="384048" cy="457200"/>
          </a:xfrm>
          <a:prstGeom prst="rect">
            <a:avLst/>
          </a:prstGeom>
          <a:solidFill>
            <a:srgbClr val="1B4F72"/>
          </a:solidFill>
          <a:ln/>
        </p:spPr>
      </p:sp>
      <p:sp>
        <p:nvSpPr>
          <p:cNvPr id="42" name="Text 40"/>
          <p:cNvSpPr/>
          <p:nvPr/>
        </p:nvSpPr>
        <p:spPr>
          <a:xfrm>
            <a:off x="4709160" y="3438144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483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300" dirty="0"/>
          </a:p>
        </p:txBody>
      </p:sp>
      <p:sp>
        <p:nvSpPr>
          <p:cNvPr id="43" name="Text 41"/>
          <p:cNvSpPr/>
          <p:nvPr/>
        </p:nvSpPr>
        <p:spPr>
          <a:xfrm>
            <a:off x="5166360" y="3438144"/>
            <a:ext cx="3566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Injection rate and pressure for injectors</a:t>
            </a:r>
            <a:endParaRPr lang="en-US" sz="1050" dirty="0"/>
          </a:p>
        </p:txBody>
      </p:sp>
      <p:sp>
        <p:nvSpPr>
          <p:cNvPr id="44" name="Shape 42"/>
          <p:cNvSpPr/>
          <p:nvPr/>
        </p:nvSpPr>
        <p:spPr>
          <a:xfrm>
            <a:off x="4709160" y="4005072"/>
            <a:ext cx="4114800" cy="457200"/>
          </a:xfrm>
          <a:prstGeom prst="rect">
            <a:avLst/>
          </a:prstGeom>
          <a:solidFill>
            <a:srgbClr val="EEF2F5"/>
          </a:solidFill>
          <a:ln/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45" name="Shape 43"/>
          <p:cNvSpPr/>
          <p:nvPr/>
        </p:nvSpPr>
        <p:spPr>
          <a:xfrm>
            <a:off x="4709160" y="4005072"/>
            <a:ext cx="384048" cy="457200"/>
          </a:xfrm>
          <a:prstGeom prst="rect">
            <a:avLst/>
          </a:prstGeom>
          <a:solidFill>
            <a:srgbClr val="1B4F72"/>
          </a:solidFill>
          <a:ln/>
        </p:spPr>
      </p:sp>
      <p:sp>
        <p:nvSpPr>
          <p:cNvPr id="46" name="Text 44"/>
          <p:cNvSpPr/>
          <p:nvPr/>
        </p:nvSpPr>
        <p:spPr>
          <a:xfrm>
            <a:off x="4709160" y="4005072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483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300" dirty="0"/>
          </a:p>
        </p:txBody>
      </p:sp>
      <p:sp>
        <p:nvSpPr>
          <p:cNvPr id="47" name="Text 45"/>
          <p:cNvSpPr/>
          <p:nvPr/>
        </p:nvSpPr>
        <p:spPr>
          <a:xfrm>
            <a:off x="5166360" y="4005072"/>
            <a:ext cx="3566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 interval(s) to be cleaned, if known</a:t>
            </a:r>
            <a:endParaRPr lang="en-US" sz="1050" dirty="0"/>
          </a:p>
        </p:txBody>
      </p:sp>
      <p:sp>
        <p:nvSpPr>
          <p:cNvPr id="48" name="Shape 46"/>
          <p:cNvSpPr/>
          <p:nvPr/>
        </p:nvSpPr>
        <p:spPr>
          <a:xfrm>
            <a:off x="0" y="4828032"/>
            <a:ext cx="9144000" cy="32004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49" name="Text 47"/>
          <p:cNvSpPr/>
          <p:nvPr/>
        </p:nvSpPr>
        <p:spPr>
          <a:xfrm>
            <a:off x="365760" y="4828032"/>
            <a:ext cx="8412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FA3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Resonant Vibration Stimulation | Technical Overview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2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54864"/>
          </a:xfrm>
          <a:prstGeom prst="rect">
            <a:avLst/>
          </a:prstGeom>
          <a:solidFill>
            <a:srgbClr val="D4830A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0"/>
            <a:ext cx="8229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FIELD RESULTS SUMMARY</a:t>
            </a:r>
            <a:endParaRPr lang="en-US" sz="22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20040" y="804672"/>
          <a:ext cx="8503920" cy="914400"/>
        </p:xfrm>
        <a:graphic>
          <a:graphicData uri="http://schemas.openxmlformats.org/drawingml/2006/table">
            <a:tbl>
              <a:tblPr/>
              <a:tblGrid>
                <a:gridCol w="1920240"/>
                <a:gridCol w="1097280"/>
                <a:gridCol w="1005840"/>
                <a:gridCol w="1188720"/>
                <a:gridCol w="1188720"/>
                <a:gridCol w="118872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Field / Well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D1B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Country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D1B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Well Type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D1B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Before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D1B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After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D1B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Uplift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D4830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5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Samotlor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5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Russia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5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Injection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5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239 m³/d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5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668 m³/d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2E7D3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+179%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5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Yuzhno-Yagunskoe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5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Russia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5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Injection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5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 m³/d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5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137 m³/d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2E7D3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+270%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5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Kogalym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5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Russia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5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Production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5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 t/d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5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 t/d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2E7D3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+42%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5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Prudhoe Bay F42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5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USA (Alaska)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5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Production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5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 BOPD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5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413 BOPD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2E7D3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+339%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5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Marmul MM-595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5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Oman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5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Horizontal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5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 m³/d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5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 m³/d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2E7D3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+225%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5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Tajmurzino W.1535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5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Russia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5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Injection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5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~430 m³/d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5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~710 m³/d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2E7D3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+65%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0" y="4828032"/>
            <a:ext cx="9144000" cy="32004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7" name="Text 4"/>
          <p:cNvSpPr/>
          <p:nvPr/>
        </p:nvSpPr>
        <p:spPr>
          <a:xfrm>
            <a:off x="365760" y="4828032"/>
            <a:ext cx="8412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FA3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Resonant Vibration Stimulation | Technical Overview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217920" y="-914400"/>
            <a:ext cx="5029200" cy="5029200"/>
          </a:xfrm>
          <a:prstGeom prst="ellipse">
            <a:avLst/>
          </a:prstGeom>
          <a:solidFill>
            <a:srgbClr val="1B4F72">
              <a:alpha val="20000"/>
            </a:srgbClr>
          </a:solidFill>
          <a:ln w="12700">
            <a:solidFill>
              <a:srgbClr val="1B4F72">
                <a:alpha val="20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01168" cy="5143500"/>
          </a:xfrm>
          <a:prstGeom prst="rect">
            <a:avLst/>
          </a:prstGeom>
          <a:solidFill>
            <a:srgbClr val="D4830A"/>
          </a:solidFill>
          <a:ln/>
        </p:spPr>
      </p:sp>
      <p:sp>
        <p:nvSpPr>
          <p:cNvPr id="4" name="Text 2"/>
          <p:cNvSpPr/>
          <p:nvPr/>
        </p:nvSpPr>
        <p:spPr>
          <a:xfrm>
            <a:off x="411480" y="320040"/>
            <a:ext cx="8321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TAKEAWAYS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411480" y="822960"/>
            <a:ext cx="4114800" cy="36576"/>
          </a:xfrm>
          <a:prstGeom prst="rect">
            <a:avLst/>
          </a:prstGeom>
          <a:solidFill>
            <a:srgbClr val="D4830A"/>
          </a:solidFill>
          <a:ln/>
        </p:spPr>
      </p:sp>
      <p:sp>
        <p:nvSpPr>
          <p:cNvPr id="6" name="Shape 4"/>
          <p:cNvSpPr/>
          <p:nvPr/>
        </p:nvSpPr>
        <p:spPr>
          <a:xfrm>
            <a:off x="411480" y="1005840"/>
            <a:ext cx="502920" cy="548640"/>
          </a:xfrm>
          <a:prstGeom prst="rect">
            <a:avLst/>
          </a:prstGeom>
          <a:solidFill>
            <a:srgbClr val="D4830A"/>
          </a:solidFill>
          <a:ln/>
        </p:spPr>
      </p:sp>
      <p:sp>
        <p:nvSpPr>
          <p:cNvPr id="7" name="Text 5"/>
          <p:cNvSpPr/>
          <p:nvPr/>
        </p:nvSpPr>
        <p:spPr>
          <a:xfrm>
            <a:off x="411480" y="1005840"/>
            <a:ext cx="502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005840" y="1042416"/>
            <a:ext cx="76809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8D6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Resonant vibration can increase filtration rates up to 3× compared to pre-stimulation levels.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11480" y="1755648"/>
            <a:ext cx="502920" cy="548640"/>
          </a:xfrm>
          <a:prstGeom prst="rect">
            <a:avLst/>
          </a:prstGeom>
          <a:solidFill>
            <a:srgbClr val="D4830A"/>
          </a:solidFill>
          <a:ln/>
        </p:spPr>
      </p:sp>
      <p:sp>
        <p:nvSpPr>
          <p:cNvPr id="10" name="Text 8"/>
          <p:cNvSpPr/>
          <p:nvPr/>
        </p:nvSpPr>
        <p:spPr>
          <a:xfrm>
            <a:off x="411480" y="1755648"/>
            <a:ext cx="502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005840" y="1792224"/>
            <a:ext cx="76809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8D6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technology precisely targets damaged intervals, avoiding inadvertent stimulation of non-target zones.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11480" y="2505456"/>
            <a:ext cx="502920" cy="548640"/>
          </a:xfrm>
          <a:prstGeom prst="rect">
            <a:avLst/>
          </a:prstGeom>
          <a:solidFill>
            <a:srgbClr val="D4830A"/>
          </a:solidFill>
          <a:ln/>
        </p:spPr>
      </p:sp>
      <p:sp>
        <p:nvSpPr>
          <p:cNvPr id="13" name="Text 11"/>
          <p:cNvSpPr/>
          <p:nvPr/>
        </p:nvSpPr>
        <p:spPr>
          <a:xfrm>
            <a:off x="411480" y="2505456"/>
            <a:ext cx="502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05840" y="2542032"/>
            <a:ext cx="76809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8D6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Treatment duration is typically 4–8 hours; coiled tubing deployment allows active-well treatment without shutdown.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11480" y="3255264"/>
            <a:ext cx="502920" cy="548640"/>
          </a:xfrm>
          <a:prstGeom prst="rect">
            <a:avLst/>
          </a:prstGeom>
          <a:solidFill>
            <a:srgbClr val="D4830A"/>
          </a:solidFill>
          <a:ln/>
        </p:spPr>
      </p:sp>
      <p:sp>
        <p:nvSpPr>
          <p:cNvPr id="16" name="Text 14"/>
          <p:cNvSpPr/>
          <p:nvPr/>
        </p:nvSpPr>
        <p:spPr>
          <a:xfrm>
            <a:off x="411480" y="3255264"/>
            <a:ext cx="502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005840" y="3291840"/>
            <a:ext cx="76809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8D6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Proven in multiple countries: Russia, USA (Alaska), Oman, and Azerbaijan across both production and injection wells.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11480" y="4005072"/>
            <a:ext cx="502920" cy="548640"/>
          </a:xfrm>
          <a:prstGeom prst="rect">
            <a:avLst/>
          </a:prstGeom>
          <a:solidFill>
            <a:srgbClr val="D4830A"/>
          </a:solidFill>
          <a:ln/>
        </p:spPr>
      </p:sp>
      <p:sp>
        <p:nvSpPr>
          <p:cNvPr id="19" name="Text 17"/>
          <p:cNvSpPr/>
          <p:nvPr/>
        </p:nvSpPr>
        <p:spPr>
          <a:xfrm>
            <a:off x="411480" y="4005072"/>
            <a:ext cx="502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005840" y="4041648"/>
            <a:ext cx="76809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8D6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Production uplifts of 42%–339% documented across vertical, deviated, and horizontal well types.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0" y="4828032"/>
            <a:ext cx="9144000" cy="320040"/>
          </a:xfrm>
          <a:prstGeom prst="rect">
            <a:avLst/>
          </a:prstGeom>
          <a:solidFill>
            <a:srgbClr val="1B4F72"/>
          </a:solidFill>
          <a:ln/>
        </p:spPr>
      </p:sp>
      <p:sp>
        <p:nvSpPr>
          <p:cNvPr id="22" name="Text 20"/>
          <p:cNvSpPr/>
          <p:nvPr/>
        </p:nvSpPr>
        <p:spPr>
          <a:xfrm>
            <a:off x="411480" y="4828032"/>
            <a:ext cx="8321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8D6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Resonant Vibration Stimulation  |  Patented Well Stimulation Technology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Resonant Vibration Stimulation of Fluid-Bearing Formations</dc:title>
  <dc:subject>PptxGenJS Presentation</dc:subject>
  <dc:creator>PptxGenJS</dc:creator>
  <cp:lastModifiedBy>PptxGenJS</cp:lastModifiedBy>
  <cp:revision>1</cp:revision>
  <dcterms:created xsi:type="dcterms:W3CDTF">2026-02-18T17:24:09Z</dcterms:created>
  <dcterms:modified xsi:type="dcterms:W3CDTF">2026-02-18T17:24:09Z</dcterms:modified>
</cp:coreProperties>
</file>